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59" r:id="rId6"/>
    <p:sldId id="262" r:id="rId7"/>
    <p:sldId id="263" r:id="rId8"/>
    <p:sldId id="264" r:id="rId9"/>
    <p:sldId id="281" r:id="rId10"/>
    <p:sldId id="282" r:id="rId11"/>
    <p:sldId id="266" r:id="rId12"/>
    <p:sldId id="267" r:id="rId13"/>
    <p:sldId id="268" r:id="rId14"/>
    <p:sldId id="269" r:id="rId15"/>
    <p:sldId id="270" r:id="rId16"/>
    <p:sldId id="271" r:id="rId17"/>
    <p:sldId id="291" r:id="rId18"/>
    <p:sldId id="292" r:id="rId19"/>
    <p:sldId id="293" r:id="rId20"/>
    <p:sldId id="294" r:id="rId21"/>
    <p:sldId id="273" r:id="rId22"/>
    <p:sldId id="274" r:id="rId23"/>
    <p:sldId id="275" r:id="rId24"/>
    <p:sldId id="295" r:id="rId25"/>
    <p:sldId id="296" r:id="rId26"/>
    <p:sldId id="289" r:id="rId27"/>
    <p:sldId id="290" r:id="rId28"/>
    <p:sldId id="276" r:id="rId29"/>
    <p:sldId id="277" r:id="rId30"/>
    <p:sldId id="278" r:id="rId31"/>
    <p:sldId id="279" r:id="rId32"/>
    <p:sldId id="280" r:id="rId33"/>
    <p:sldId id="297" r:id="rId34"/>
    <p:sldId id="285" r:id="rId35"/>
    <p:sldId id="298" r:id="rId36"/>
    <p:sldId id="299" r:id="rId37"/>
    <p:sldId id="288" r:id="rId38"/>
    <p:sldId id="261" r:id="rId3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9" d="100"/>
          <a:sy n="89" d="100"/>
        </p:scale>
        <p:origin x="1123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jp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png>
</file>

<file path=ppt/media/image26.jpg>
</file>

<file path=ppt/media/image27.jp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17513" y="685800"/>
            <a:ext cx="8308975" cy="838200"/>
          </a:xfrm>
        </p:spPr>
        <p:txBody>
          <a:bodyPr/>
          <a:lstStyle>
            <a:lvl1pPr algn="l">
              <a:defRPr sz="4600" b="1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7513" y="1524000"/>
            <a:ext cx="8308975" cy="528638"/>
          </a:xfrm>
        </p:spPr>
        <p:txBody>
          <a:bodyPr/>
          <a:lstStyle>
            <a:lvl1pPr marL="0" indent="0">
              <a:buFontTx/>
              <a:buNone/>
              <a:defRPr sz="2400">
                <a:solidFill>
                  <a:srgbClr val="CBDB2C"/>
                </a:solidFill>
              </a:defRPr>
            </a:lvl1pPr>
          </a:lstStyle>
          <a:p>
            <a:r>
              <a:rPr lang="zh-CN" altLang="en-US" smtClean="0"/>
              <a:t>单击此处编辑母版副标题样式</a:t>
            </a:r>
            <a:endParaRPr lang="en-US" altLang="zh-CN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dt" sz="half" idx="2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3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4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152400"/>
            <a:ext cx="1943100" cy="59436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152400"/>
            <a:ext cx="5676900" cy="59436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524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zh-CN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7772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add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宋体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2020/10/19</a:t>
            </a:fld>
            <a:endParaRPr lang="zh-CN" alt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宋体" charset="-122"/>
              </a:defRPr>
            </a:lvl1pPr>
          </a:lstStyle>
          <a:p>
            <a:endParaRPr lang="zh-CN" alt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  <a:ea typeface="宋体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突破感官限制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科技文明通论第六讲</a:t>
            </a:r>
            <a:endParaRPr lang="en-US" altLang="zh-CN" dirty="0" smtClean="0"/>
          </a:p>
          <a:p>
            <a:r>
              <a:rPr lang="zh-CN" altLang="en-US" dirty="0" smtClean="0"/>
              <a:t>上海辰山植物园高级工程师　刘夙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天文学</a:t>
            </a:r>
            <a:endParaRPr lang="zh-CN" altLang="en-US" dirty="0"/>
          </a:p>
        </p:txBody>
      </p:sp>
      <p:pic>
        <p:nvPicPr>
          <p:cNvPr id="5" name="内容占位符 4" descr="09赫歇耳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846438" y="1828800"/>
            <a:ext cx="3488724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F. William Herschel (1738–1822)</a:t>
            </a:r>
          </a:p>
          <a:p>
            <a:r>
              <a:rPr lang="en-US" altLang="zh-CN" dirty="0" smtClean="0"/>
              <a:t>1781</a:t>
            </a:r>
            <a:r>
              <a:rPr lang="zh-CN" altLang="en-US" dirty="0" smtClean="0"/>
              <a:t>年发现天王星</a:t>
            </a:r>
            <a:endParaRPr lang="en-US" altLang="zh-CN" dirty="0" smtClean="0"/>
          </a:p>
          <a:p>
            <a:r>
              <a:rPr lang="en-US" altLang="zh-CN" dirty="0" smtClean="0"/>
              <a:t>1785</a:t>
            </a:r>
            <a:r>
              <a:rPr lang="zh-CN" altLang="en-US" dirty="0" smtClean="0"/>
              <a:t>年绘出银河系的大体形状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电学</a:t>
            </a:r>
            <a:endParaRPr lang="zh-CN" altLang="en-US" dirty="0"/>
          </a:p>
        </p:txBody>
      </p:sp>
      <p:pic>
        <p:nvPicPr>
          <p:cNvPr id="5" name="内容占位符 4" descr="09穆申布罗克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43428" y="1828800"/>
            <a:ext cx="3294743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Pierre van </a:t>
            </a:r>
            <a:r>
              <a:rPr lang="en-US" altLang="zh-CN" dirty="0" err="1" smtClean="0"/>
              <a:t>Musschenbroek</a:t>
            </a:r>
            <a:r>
              <a:rPr lang="en-US" altLang="zh-CN" dirty="0" smtClean="0"/>
              <a:t> (1692–1761)</a:t>
            </a:r>
          </a:p>
          <a:p>
            <a:r>
              <a:rPr lang="en-US" altLang="zh-CN" dirty="0" smtClean="0"/>
              <a:t>1745</a:t>
            </a:r>
            <a:r>
              <a:rPr lang="zh-CN" altLang="en-US" dirty="0" smtClean="0"/>
              <a:t>年发明莱顿瓶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电学</a:t>
            </a:r>
            <a:endParaRPr lang="zh-CN" altLang="en-US" dirty="0"/>
          </a:p>
        </p:txBody>
      </p:sp>
      <p:pic>
        <p:nvPicPr>
          <p:cNvPr id="5" name="内容占位符 4" descr="09迪费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043608" y="1820134"/>
            <a:ext cx="3312368" cy="4586356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Charles-François Du Fay (1698–1739)</a:t>
            </a:r>
          </a:p>
          <a:p>
            <a:r>
              <a:rPr lang="en-US" altLang="zh-CN" dirty="0" smtClean="0"/>
              <a:t>1734</a:t>
            </a:r>
            <a:r>
              <a:rPr lang="zh-CN" altLang="en-US" dirty="0" smtClean="0"/>
              <a:t>年发现两种电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电学</a:t>
            </a:r>
            <a:endParaRPr lang="zh-CN" altLang="en-US" dirty="0"/>
          </a:p>
        </p:txBody>
      </p:sp>
      <p:pic>
        <p:nvPicPr>
          <p:cNvPr id="5" name="内容占位符 4" descr="09富兰克林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005861" y="1828800"/>
            <a:ext cx="3169877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Benjamin Franklin (1706–1790)</a:t>
            </a:r>
          </a:p>
          <a:p>
            <a:r>
              <a:rPr lang="zh-CN" altLang="en-US" dirty="0" smtClean="0"/>
              <a:t>统一天电和地电</a:t>
            </a:r>
            <a:endParaRPr lang="en-US" altLang="zh-CN" dirty="0" smtClean="0"/>
          </a:p>
          <a:p>
            <a:r>
              <a:rPr lang="zh-CN" altLang="en-US" dirty="0" smtClean="0"/>
              <a:t>发明避雷针</a:t>
            </a:r>
            <a:endParaRPr lang="en-US" altLang="zh-CN" dirty="0" smtClean="0"/>
          </a:p>
          <a:p>
            <a:r>
              <a:rPr lang="zh-CN" altLang="en-US" dirty="0" smtClean="0"/>
              <a:t>提出正负电概念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电学</a:t>
            </a:r>
            <a:endParaRPr lang="zh-CN" altLang="en-US" dirty="0"/>
          </a:p>
        </p:txBody>
      </p:sp>
      <p:pic>
        <p:nvPicPr>
          <p:cNvPr id="5" name="内容占位符 4" descr="09伽伐尼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035050" y="1828800"/>
            <a:ext cx="3111500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Luigi Galvani (1737–1798)</a:t>
            </a:r>
          </a:p>
          <a:p>
            <a:r>
              <a:rPr lang="en-US" altLang="zh-CN" dirty="0" smtClean="0"/>
              <a:t>1780</a:t>
            </a:r>
            <a:r>
              <a:rPr lang="zh-CN" altLang="en-US" dirty="0" smtClean="0"/>
              <a:t>年发现蛙腿受电流刺激收缩的现象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电学</a:t>
            </a:r>
            <a:endParaRPr lang="zh-CN" altLang="en-US" dirty="0"/>
          </a:p>
        </p:txBody>
      </p:sp>
      <p:pic>
        <p:nvPicPr>
          <p:cNvPr id="5" name="内容占位符 4" descr="09伏打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407019" y="1916833"/>
            <a:ext cx="4088781" cy="3829998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Alessandro Volta (1745–1827)</a:t>
            </a:r>
          </a:p>
          <a:p>
            <a:r>
              <a:rPr lang="en-US" altLang="zh-CN" dirty="0" smtClean="0"/>
              <a:t>1800</a:t>
            </a:r>
            <a:r>
              <a:rPr lang="zh-CN" altLang="en-US" dirty="0" smtClean="0"/>
              <a:t>年发明伏打电堆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电学</a:t>
            </a:r>
            <a:endParaRPr lang="zh-CN" altLang="en-US" dirty="0"/>
          </a:p>
        </p:txBody>
      </p:sp>
      <p:pic>
        <p:nvPicPr>
          <p:cNvPr id="5" name="内容占位符 4" descr="09库仑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71600" y="1762987"/>
            <a:ext cx="3134946" cy="4258301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Charles de Coulomb (1736–1806)</a:t>
            </a:r>
          </a:p>
          <a:p>
            <a:r>
              <a:rPr lang="en-US" altLang="zh-CN" dirty="0" smtClean="0"/>
              <a:t>1785</a:t>
            </a:r>
            <a:r>
              <a:rPr lang="zh-CN" altLang="en-US" dirty="0" smtClean="0"/>
              <a:t>年发表库仑定律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实验的归因问题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实验是确定相关性和因果关系的有力手段</a:t>
            </a:r>
            <a:endParaRPr lang="en-US" altLang="zh-CN" dirty="0" smtClean="0"/>
          </a:p>
          <a:p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相关性≠因果性</a:t>
            </a:r>
            <a:endParaRPr lang="en-US" altLang="zh-CN" b="1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/>
              <a:t>通过人工控制，可以消除不属于关注目标的因素或未知因素的影响，从而可以在关注的因素和结果之间至少建立相关性，进一步推断因果性</a:t>
            </a:r>
            <a:endParaRPr lang="en-US" altLang="zh-CN" dirty="0" smtClean="0"/>
          </a:p>
          <a:p>
            <a:endParaRPr lang="zh-CN" altLang="en-US" b="1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0751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实验的归因问题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为了消除未知因素的影响，很多涉及到复杂系统的实验要求满足两个设计原则</a:t>
            </a:r>
            <a:endParaRPr lang="en-US" altLang="zh-CN" dirty="0" smtClean="0"/>
          </a:p>
          <a:p>
            <a:r>
              <a:rPr lang="zh-CN" altLang="en-US" dirty="0" smtClean="0"/>
              <a:t>随机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目的在于消除统计偏差（偏倚）</a:t>
            </a:r>
            <a:endParaRPr lang="en-US" altLang="zh-CN" dirty="0" smtClean="0"/>
          </a:p>
          <a:p>
            <a:r>
              <a:rPr lang="zh-CN" altLang="en-US" dirty="0" smtClean="0"/>
              <a:t>对照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目的在于保证“其余情况皆同”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ceteris paribus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368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实验的归因问题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412776"/>
            <a:ext cx="7772400" cy="4267200"/>
          </a:xfrm>
        </p:spPr>
        <p:txBody>
          <a:bodyPr/>
          <a:lstStyle/>
          <a:p>
            <a:r>
              <a:rPr lang="zh-CN" altLang="en-US" dirty="0" smtClean="0"/>
              <a:t>两种传统的归因思维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否认有客观存在的普适定律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不能区分不同原因的效果大小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3101212"/>
            <a:ext cx="5400600" cy="358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14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现代科学的起源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7544" y="5805264"/>
            <a:ext cx="233910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保真的演绎逻辑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544" y="1484784"/>
            <a:ext cx="230425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基督教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7544" y="357301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经院哲学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3" name="直接箭头连接符 12"/>
          <p:cNvCxnSpPr>
            <a:stCxn id="9" idx="2"/>
            <a:endCxn id="10" idx="0"/>
          </p:cNvCxnSpPr>
          <p:nvPr/>
        </p:nvCxnSpPr>
        <p:spPr bwMode="auto">
          <a:xfrm>
            <a:off x="1619672" y="1946449"/>
            <a:ext cx="0" cy="162656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16" name="直接箭头连接符 15"/>
          <p:cNvCxnSpPr>
            <a:stCxn id="5" idx="0"/>
            <a:endCxn id="10" idx="2"/>
          </p:cNvCxnSpPr>
          <p:nvPr/>
        </p:nvCxnSpPr>
        <p:spPr bwMode="auto">
          <a:xfrm flipH="1" flipV="1">
            <a:off x="1619672" y="4034681"/>
            <a:ext cx="17423" cy="177058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4067944" y="1484784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线性时间观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979712" y="2319263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求力意志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连接符 28"/>
          <p:cNvCxnSpPr>
            <a:stCxn id="9" idx="3"/>
            <a:endCxn id="21" idx="1"/>
          </p:cNvCxnSpPr>
          <p:nvPr/>
        </p:nvCxnSpPr>
        <p:spPr bwMode="auto">
          <a:xfrm>
            <a:off x="2771800" y="1715617"/>
            <a:ext cx="129614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直接连接符 29"/>
          <p:cNvCxnSpPr>
            <a:stCxn id="9" idx="3"/>
            <a:endCxn id="22" idx="0"/>
          </p:cNvCxnSpPr>
          <p:nvPr/>
        </p:nvCxnSpPr>
        <p:spPr bwMode="auto">
          <a:xfrm>
            <a:off x="2771800" y="1715617"/>
            <a:ext cx="180020" cy="60364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TextBox 32"/>
          <p:cNvSpPr txBox="1"/>
          <p:nvPr/>
        </p:nvSpPr>
        <p:spPr>
          <a:xfrm>
            <a:off x="3203848" y="321297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人类中心主义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箭头连接符 33"/>
          <p:cNvCxnSpPr>
            <a:stCxn id="22" idx="2"/>
            <a:endCxn id="33" idx="0"/>
          </p:cNvCxnSpPr>
          <p:nvPr/>
        </p:nvCxnSpPr>
        <p:spPr bwMode="auto">
          <a:xfrm>
            <a:off x="2951820" y="2780928"/>
            <a:ext cx="1404156" cy="432048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37" name="直接箭头连接符 36"/>
          <p:cNvCxnSpPr>
            <a:stCxn id="10" idx="3"/>
            <a:endCxn id="33" idx="1"/>
          </p:cNvCxnSpPr>
          <p:nvPr/>
        </p:nvCxnSpPr>
        <p:spPr bwMode="auto">
          <a:xfrm flipV="1">
            <a:off x="2771800" y="3443809"/>
            <a:ext cx="432048" cy="36004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6588224" y="2276872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对未来的期待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1" name="直接箭头连接符 40"/>
          <p:cNvCxnSpPr>
            <a:stCxn id="21" idx="3"/>
            <a:endCxn id="40" idx="0"/>
          </p:cNvCxnSpPr>
          <p:nvPr/>
        </p:nvCxnSpPr>
        <p:spPr bwMode="auto">
          <a:xfrm>
            <a:off x="6012160" y="1715617"/>
            <a:ext cx="1728192" cy="56125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51" name="直接箭头连接符 50"/>
          <p:cNvCxnSpPr>
            <a:stCxn id="33" idx="2"/>
            <a:endCxn id="59" idx="0"/>
          </p:cNvCxnSpPr>
          <p:nvPr/>
        </p:nvCxnSpPr>
        <p:spPr bwMode="auto">
          <a:xfrm>
            <a:off x="4355976" y="3674641"/>
            <a:ext cx="684076" cy="69046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59" name="TextBox 58"/>
          <p:cNvSpPr txBox="1"/>
          <p:nvPr/>
        </p:nvSpPr>
        <p:spPr>
          <a:xfrm>
            <a:off x="4139952" y="4365104"/>
            <a:ext cx="1800200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消除目的论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555776" y="5157192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自然数学化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6" name="直接箭头连接符 65"/>
          <p:cNvCxnSpPr>
            <a:stCxn id="33" idx="2"/>
            <a:endCxn id="64" idx="0"/>
          </p:cNvCxnSpPr>
          <p:nvPr/>
        </p:nvCxnSpPr>
        <p:spPr bwMode="auto">
          <a:xfrm flipH="1">
            <a:off x="3707904" y="3674641"/>
            <a:ext cx="648072" cy="1482551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69" name="直接箭头连接符 68"/>
          <p:cNvCxnSpPr>
            <a:stCxn id="10" idx="3"/>
            <a:endCxn id="64" idx="0"/>
          </p:cNvCxnSpPr>
          <p:nvPr/>
        </p:nvCxnSpPr>
        <p:spPr bwMode="auto">
          <a:xfrm>
            <a:off x="2771800" y="3803849"/>
            <a:ext cx="936104" cy="135334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6588224" y="4365104"/>
            <a:ext cx="2304256" cy="83099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改造世界的实用主义思维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4" name="直接箭头连接符 23"/>
          <p:cNvCxnSpPr>
            <a:endCxn id="23" idx="0"/>
          </p:cNvCxnSpPr>
          <p:nvPr/>
        </p:nvCxnSpPr>
        <p:spPr bwMode="auto">
          <a:xfrm>
            <a:off x="7740352" y="2738537"/>
            <a:ext cx="0" cy="162656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25" name="TextBox 24"/>
          <p:cNvSpPr txBox="1"/>
          <p:nvPr/>
        </p:nvSpPr>
        <p:spPr>
          <a:xfrm>
            <a:off x="5796136" y="3212976"/>
            <a:ext cx="1800200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重视实验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6" name="直接箭头连接符 25"/>
          <p:cNvCxnSpPr>
            <a:endCxn id="25" idx="1"/>
          </p:cNvCxnSpPr>
          <p:nvPr/>
        </p:nvCxnSpPr>
        <p:spPr bwMode="auto">
          <a:xfrm>
            <a:off x="5508104" y="3443809"/>
            <a:ext cx="28803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27" name="直接箭头连接符 26"/>
          <p:cNvCxnSpPr>
            <a:stCxn id="25" idx="2"/>
            <a:endCxn id="23" idx="0"/>
          </p:cNvCxnSpPr>
          <p:nvPr/>
        </p:nvCxnSpPr>
        <p:spPr bwMode="auto">
          <a:xfrm>
            <a:off x="6696236" y="3674641"/>
            <a:ext cx="1044116" cy="69046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28" name="直接箭头连接符 27"/>
          <p:cNvCxnSpPr>
            <a:endCxn id="23" idx="1"/>
          </p:cNvCxnSpPr>
          <p:nvPr/>
        </p:nvCxnSpPr>
        <p:spPr bwMode="auto">
          <a:xfrm>
            <a:off x="5940152" y="4595937"/>
            <a:ext cx="648072" cy="18466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6660232" y="5589240"/>
            <a:ext cx="2160240" cy="83099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现代数理科学及其思维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2" name="直接箭头连接符 31"/>
          <p:cNvCxnSpPr>
            <a:endCxn id="31" idx="1"/>
          </p:cNvCxnSpPr>
          <p:nvPr/>
        </p:nvCxnSpPr>
        <p:spPr bwMode="auto">
          <a:xfrm>
            <a:off x="4860032" y="5388025"/>
            <a:ext cx="1800200" cy="61671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35" name="直接箭头连接符 34"/>
          <p:cNvCxnSpPr>
            <a:endCxn id="31" idx="0"/>
          </p:cNvCxnSpPr>
          <p:nvPr/>
        </p:nvCxnSpPr>
        <p:spPr bwMode="auto">
          <a:xfrm>
            <a:off x="7740352" y="5196101"/>
            <a:ext cx="0" cy="393139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36" name="TextBox 35"/>
          <p:cNvSpPr txBox="1"/>
          <p:nvPr/>
        </p:nvSpPr>
        <p:spPr>
          <a:xfrm>
            <a:off x="4067944" y="2060848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劳动赎罪论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直接连接符 37"/>
          <p:cNvCxnSpPr>
            <a:stCxn id="9" idx="3"/>
            <a:endCxn id="36" idx="1"/>
          </p:cNvCxnSpPr>
          <p:nvPr/>
        </p:nvCxnSpPr>
        <p:spPr bwMode="auto">
          <a:xfrm>
            <a:off x="2771800" y="1715617"/>
            <a:ext cx="1296144" cy="57606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直接箭头连接符 42"/>
          <p:cNvCxnSpPr>
            <a:stCxn id="36" idx="2"/>
            <a:endCxn id="25" idx="0"/>
          </p:cNvCxnSpPr>
          <p:nvPr/>
        </p:nvCxnSpPr>
        <p:spPr bwMode="auto">
          <a:xfrm>
            <a:off x="5040052" y="2522513"/>
            <a:ext cx="1656184" cy="69046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第一个对比临床实验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828800"/>
            <a:ext cx="3888432" cy="4267200"/>
          </a:xfrm>
        </p:spPr>
        <p:txBody>
          <a:bodyPr/>
          <a:lstStyle/>
          <a:p>
            <a:r>
              <a:rPr lang="zh-CN" altLang="en-US" dirty="0" smtClean="0"/>
              <a:t>詹姆斯</a:t>
            </a:r>
            <a:r>
              <a:rPr lang="en-US" altLang="zh-CN" dirty="0" smtClean="0"/>
              <a:t>·</a:t>
            </a:r>
            <a:r>
              <a:rPr lang="zh-CN" altLang="en-US" dirty="0" smtClean="0"/>
              <a:t>林德</a:t>
            </a:r>
            <a:r>
              <a:rPr lang="en-US" altLang="zh-CN" dirty="0" smtClean="0"/>
              <a:t>1747</a:t>
            </a:r>
            <a:r>
              <a:rPr lang="zh-CN" altLang="en-US" dirty="0" smtClean="0"/>
              <a:t>年的坏血病实验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556792"/>
            <a:ext cx="4271626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感官不一定可靠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685800" y="1556792"/>
            <a:ext cx="7772400" cy="4539208"/>
          </a:xfrm>
        </p:spPr>
        <p:txBody>
          <a:bodyPr/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重复实验可以突破人类感官机能和心理机能的种种局限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b="1" dirty="0" smtClean="0"/>
              <a:t>“眼见不一定为实”</a:t>
            </a:r>
            <a:endParaRPr lang="en-US" altLang="zh-CN" b="1" dirty="0" smtClean="0"/>
          </a:p>
        </p:txBody>
      </p:sp>
      <p:pic>
        <p:nvPicPr>
          <p:cNvPr id="8" name="图片 7" descr="06视错觉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95736" y="3429000"/>
            <a:ext cx="4968552" cy="31940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感官不一定可靠</a:t>
            </a:r>
          </a:p>
        </p:txBody>
      </p:sp>
      <p:pic>
        <p:nvPicPr>
          <p:cNvPr id="4" name="内容占位符 3" descr="06视错觉1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78933" y="1828800"/>
            <a:ext cx="7586133" cy="4267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感官不一定可靠</a:t>
            </a:r>
          </a:p>
        </p:txBody>
      </p:sp>
      <p:pic>
        <p:nvPicPr>
          <p:cNvPr id="4" name="内容占位符 3" descr="06视错觉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78933" y="1828800"/>
            <a:ext cx="7586133" cy="4267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感觉不一定可靠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436" y="1844824"/>
            <a:ext cx="4267200" cy="42672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0" y="2204864"/>
            <a:ext cx="4686622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2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感觉不一定可靠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484784"/>
            <a:ext cx="3888432" cy="5184576"/>
          </a:xfrm>
        </p:spPr>
      </p:pic>
    </p:spTree>
    <p:extLst>
      <p:ext uri="{BB962C8B-B14F-4D97-AF65-F5344CB8AC3E}">
        <p14:creationId xmlns:p14="http://schemas.microsoft.com/office/powerpoint/2010/main" val="42552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感官不一定可靠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180" y="1828800"/>
            <a:ext cx="4355639" cy="4267200"/>
          </a:xfrm>
        </p:spPr>
      </p:pic>
    </p:spTree>
    <p:extLst>
      <p:ext uri="{BB962C8B-B14F-4D97-AF65-F5344CB8AC3E}">
        <p14:creationId xmlns:p14="http://schemas.microsoft.com/office/powerpoint/2010/main" val="107684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感官不一定可靠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286460"/>
            <a:ext cx="5689600" cy="42672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3078192"/>
            <a:ext cx="5715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04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关于实验的现代思维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记忆（短时和长时）偏差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短时偏差：丹尼尔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·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西蒙斯“看不见的大猩猩”实验</a:t>
            </a:r>
            <a:endParaRPr lang="en-US" altLang="zh-CN" dirty="0" smtClean="0">
              <a:latin typeface="宋体" pitchFamily="2" charset="-122"/>
              <a:ea typeface="宋体" pitchFamily="2" charset="-122"/>
            </a:endParaRPr>
          </a:p>
          <a:p>
            <a:pPr lvl="1"/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精神高度注意某个变化物体，会让人的脑忽略其他画面内容，即所谓“变化盲视”</a:t>
            </a:r>
            <a:endParaRPr lang="en-US" altLang="zh-CN" dirty="0" smtClean="0">
              <a:latin typeface="宋体" pitchFamily="2" charset="-122"/>
              <a:ea typeface="宋体" pitchFamily="2" charset="-122"/>
            </a:endParaRPr>
          </a:p>
          <a:p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长时偏差：洛夫特斯实验</a:t>
            </a:r>
            <a:endParaRPr lang="en-US" altLang="zh-CN" dirty="0" smtClean="0">
              <a:latin typeface="宋体" pitchFamily="2" charset="-122"/>
              <a:ea typeface="宋体" pitchFamily="2" charset="-122"/>
            </a:endParaRPr>
          </a:p>
          <a:p>
            <a:pPr lvl="1"/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人的长时记忆：三分靠记忆，七分靠脑补</a:t>
            </a:r>
            <a:endParaRPr lang="en-US" altLang="zh-CN" dirty="0" smtClean="0">
              <a:latin typeface="宋体" pitchFamily="2" charset="-122"/>
              <a:ea typeface="宋体" pitchFamily="2" charset="-122"/>
            </a:endParaRPr>
          </a:p>
          <a:p>
            <a:pPr lvl="1"/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明显受他人暗示和影响</a:t>
            </a:r>
            <a:endParaRPr lang="zh-CN" altLang="en-US" dirty="0"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关于实验的现代思维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许多著名谣言，都和观察或记忆的偏差有关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/>
              <a:t>尼斯湖水怪</a:t>
            </a:r>
            <a:endParaRPr lang="en-US" altLang="zh-CN" dirty="0" smtClean="0"/>
          </a:p>
          <a:p>
            <a:r>
              <a:rPr lang="zh-CN" altLang="en-US" dirty="0" smtClean="0"/>
              <a:t>神农架野人</a:t>
            </a:r>
            <a:endParaRPr lang="en-US" altLang="zh-CN" dirty="0" smtClean="0"/>
          </a:p>
          <a:p>
            <a:r>
              <a:rPr lang="zh-CN" altLang="en-US" dirty="0" smtClean="0"/>
              <a:t>百慕大三角</a:t>
            </a:r>
            <a:endParaRPr lang="en-US" altLang="zh-CN" dirty="0" smtClean="0"/>
          </a:p>
          <a:p>
            <a:r>
              <a:rPr lang="en-US" altLang="zh-CN" dirty="0" smtClean="0"/>
              <a:t>UFO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实验的弘扬者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贾比尔</a:t>
            </a:r>
            <a:r>
              <a:rPr lang="en-US" altLang="zh-CN" dirty="0" smtClean="0"/>
              <a:t>·</a:t>
            </a:r>
            <a:r>
              <a:rPr lang="zh-CN" altLang="en-US" dirty="0" smtClean="0"/>
              <a:t>哈扬</a:t>
            </a:r>
            <a:endParaRPr lang="en-US" altLang="zh-CN" dirty="0" smtClean="0"/>
          </a:p>
          <a:p>
            <a:r>
              <a:rPr lang="en-US" altLang="zh-CN" dirty="0" err="1" smtClean="0"/>
              <a:t>Jābir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ibn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Hayyān</a:t>
            </a:r>
            <a:endParaRPr lang="en-US" altLang="zh-CN" dirty="0" smtClean="0"/>
          </a:p>
          <a:p>
            <a:r>
              <a:rPr lang="zh-CN" altLang="en-US" dirty="0" smtClean="0"/>
              <a:t>约</a:t>
            </a:r>
            <a:r>
              <a:rPr lang="en-US" altLang="zh-CN" dirty="0" smtClean="0"/>
              <a:t>721–</a:t>
            </a:r>
            <a:r>
              <a:rPr lang="zh-CN" altLang="en-US" dirty="0" smtClean="0"/>
              <a:t>约</a:t>
            </a:r>
            <a:r>
              <a:rPr lang="en-US" altLang="zh-CN" dirty="0" smtClean="0"/>
              <a:t>815</a:t>
            </a:r>
          </a:p>
          <a:p>
            <a:r>
              <a:rPr lang="zh-CN" altLang="en-US" dirty="0" smtClean="0"/>
              <a:t>“化学的第一要义是你必须进行实践工作，必须做实验，因为不实践也不做实验的人连最起码的娴熟技艺都不可能获得。”</a:t>
            </a:r>
            <a:endParaRPr lang="zh-CN" altLang="en-US" dirty="0"/>
          </a:p>
        </p:txBody>
      </p:sp>
      <p:pic>
        <p:nvPicPr>
          <p:cNvPr id="5" name="内容占位符 4" descr="06 jabir-ibn-hayyan-1.jp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rcRect l="21164" r="20635"/>
          <a:stretch>
            <a:fillRect/>
          </a:stretch>
        </p:blipFill>
        <p:spPr>
          <a:xfrm>
            <a:off x="5508104" y="1700808"/>
            <a:ext cx="3168352" cy="453650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观察渗透着理论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3429000"/>
            <a:ext cx="7772400" cy="3429000"/>
          </a:xfrm>
        </p:spPr>
        <p:txBody>
          <a:bodyPr>
            <a:norm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观察渗透着理论：任何人的观察都受到他之前拥有的理论（知识）的影响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观察渗透着理论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95736" y="1268760"/>
            <a:ext cx="6262464" cy="5976664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dirty="0" smtClean="0"/>
              <a:t>　　迄今为止我对你所表示的爱情</a:t>
            </a:r>
          </a:p>
          <a:p>
            <a:r>
              <a:rPr lang="zh-CN" altLang="en-US" dirty="0" smtClean="0"/>
              <a:t>全是假的。如今我觉得对你的恶感</a:t>
            </a:r>
          </a:p>
          <a:p>
            <a:r>
              <a:rPr lang="zh-CN" altLang="en-US" dirty="0" smtClean="0"/>
              <a:t>与日俱增。我同你见面的次数越多，</a:t>
            </a:r>
          </a:p>
          <a:p>
            <a:r>
              <a:rPr lang="zh-CN" altLang="en-US" dirty="0" smtClean="0"/>
              <a:t>就越易引起我巨大的反感和厌恶</a:t>
            </a:r>
            <a:r>
              <a:rPr lang="en-US" altLang="zh-CN" dirty="0" smtClean="0"/>
              <a:t>;</a:t>
            </a:r>
          </a:p>
          <a:p>
            <a:r>
              <a:rPr lang="zh-CN" altLang="en-US" dirty="0" smtClean="0"/>
              <a:t>就越是使我感到我不能不下定决心</a:t>
            </a:r>
          </a:p>
          <a:p>
            <a:r>
              <a:rPr lang="zh-CN" altLang="en-US" dirty="0" smtClean="0"/>
              <a:t>来恨你。你尽可相信，我从未怀有</a:t>
            </a:r>
          </a:p>
          <a:p>
            <a:r>
              <a:rPr lang="zh-CN" altLang="en-US" dirty="0" smtClean="0"/>
              <a:t>向你表示求爱之情。我们前次谈话</a:t>
            </a:r>
          </a:p>
          <a:p>
            <a:r>
              <a:rPr lang="zh-CN" altLang="en-US" dirty="0" smtClean="0"/>
              <a:t>给我的印象极差，丝毫也谈不上它</a:t>
            </a:r>
          </a:p>
          <a:p>
            <a:r>
              <a:rPr lang="zh-CN" altLang="en-US" dirty="0" smtClean="0"/>
              <a:t>使我对你的人品有了很好的了解。</a:t>
            </a:r>
          </a:p>
          <a:p>
            <a:r>
              <a:rPr lang="zh-CN" altLang="en-US" dirty="0" smtClean="0"/>
              <a:t>是的，小姐，愿你以后别再见我。</a:t>
            </a:r>
          </a:p>
          <a:p>
            <a:r>
              <a:rPr lang="zh-CN" altLang="en-US" dirty="0" smtClean="0"/>
              <a:t>如果我们结合在一起，那就一定会</a:t>
            </a:r>
          </a:p>
          <a:p>
            <a:r>
              <a:rPr lang="zh-CN" altLang="en-US" dirty="0" smtClean="0"/>
              <a:t>遭到我父母的怨恨，而且一生难得</a:t>
            </a:r>
          </a:p>
          <a:p>
            <a:r>
              <a:rPr lang="zh-CN" altLang="en-US" dirty="0" smtClean="0"/>
              <a:t>生活幸福。是的，小姐，我希望你</a:t>
            </a:r>
          </a:p>
          <a:p>
            <a:r>
              <a:rPr lang="zh-CN" altLang="en-US" dirty="0" smtClean="0"/>
              <a:t>不要再无事自扰。费那个冤枉心思</a:t>
            </a:r>
          </a:p>
          <a:p>
            <a:r>
              <a:rPr lang="zh-CN" altLang="en-US" dirty="0" smtClean="0"/>
              <a:t>给我回信。再见，请相信我永远是</a:t>
            </a:r>
          </a:p>
          <a:p>
            <a:r>
              <a:rPr lang="zh-CN" altLang="en-US" dirty="0" smtClean="0"/>
              <a:t>你的对头。小姐，我毫无理由成为</a:t>
            </a:r>
          </a:p>
          <a:p>
            <a:r>
              <a:rPr lang="zh-CN" altLang="en-US" dirty="0" smtClean="0"/>
              <a:t>你至死不渝的爱人。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观察渗透着理论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科学史上著名的“观察渗透着理论”</a:t>
            </a:r>
            <a:endParaRPr lang="en-US" altLang="zh-CN" dirty="0" smtClean="0"/>
          </a:p>
          <a:p>
            <a:r>
              <a:rPr lang="zh-CN" altLang="en-US" dirty="0" smtClean="0"/>
              <a:t>太阳黑子</a:t>
            </a:r>
            <a:endParaRPr lang="en-US" altLang="zh-CN" dirty="0" smtClean="0"/>
          </a:p>
          <a:p>
            <a:r>
              <a:rPr lang="zh-CN" altLang="en-US" dirty="0" smtClean="0"/>
              <a:t>天王星的发现</a:t>
            </a:r>
            <a:endParaRPr lang="en-US" altLang="zh-CN" dirty="0" smtClean="0"/>
          </a:p>
          <a:p>
            <a:r>
              <a:rPr lang="zh-CN" altLang="en-US" dirty="0" smtClean="0"/>
              <a:t>人类染色体是</a:t>
            </a:r>
            <a:r>
              <a:rPr lang="en-US" altLang="zh-CN" dirty="0" smtClean="0"/>
              <a:t>23</a:t>
            </a:r>
            <a:r>
              <a:rPr lang="zh-CN" altLang="en-US" dirty="0" smtClean="0"/>
              <a:t>对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观察渗透着理论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685800" y="1484784"/>
            <a:ext cx="7772400" cy="4611216"/>
          </a:xfrm>
        </p:spPr>
        <p:txBody>
          <a:bodyPr/>
          <a:lstStyle/>
          <a:p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所以要重复！所以要重复！所以要重复！重要的事情重复说三遍！</a:t>
            </a:r>
          </a:p>
        </p:txBody>
      </p:sp>
      <p:pic>
        <p:nvPicPr>
          <p:cNvPr id="7" name="图片 6" descr="06韩春雨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11760" y="2738716"/>
            <a:ext cx="4392488" cy="378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7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实验的外部效度问题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实验所打造的“人工自然”，是否就是真正的自然？</a:t>
            </a:r>
            <a:endParaRPr lang="en-US" altLang="zh-CN" dirty="0" smtClean="0"/>
          </a:p>
          <a:p>
            <a:r>
              <a:rPr lang="zh-CN" altLang="en-US" dirty="0" smtClean="0"/>
              <a:t>这个问题对物理学、化学的影响相对较小</a:t>
            </a:r>
            <a:endParaRPr lang="en-US" altLang="zh-CN" dirty="0" smtClean="0"/>
          </a:p>
          <a:p>
            <a:r>
              <a:rPr lang="zh-CN" altLang="en-US" dirty="0" smtClean="0"/>
              <a:t>对研究复杂巨系统的科学（生物学、地球科学以及医学、心理学、经济学）影响较大</a:t>
            </a:r>
            <a:endParaRPr lang="en-US" altLang="zh-CN" dirty="0" smtClean="0"/>
          </a:p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“地质学（心理学、经济学）是玄学。”</a:t>
            </a:r>
            <a:endParaRPr lang="zh-CN" altLang="en-US" b="1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批判性思维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621" y="1866224"/>
            <a:ext cx="3070771" cy="42990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861184"/>
            <a:ext cx="3070771" cy="429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11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批判性思维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828800"/>
            <a:ext cx="3070771" cy="4299080"/>
          </a:xfrm>
          <a:prstGeom prst="rect">
            <a:avLst/>
          </a:prstGeom>
        </p:spPr>
      </p:pic>
      <p:pic>
        <p:nvPicPr>
          <p:cNvPr id="5" name="内容占位符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04048" y="1828800"/>
            <a:ext cx="3048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48316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现代思维和传统思维对比（六）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9172534"/>
              </p:ext>
            </p:extLst>
          </p:nvPr>
        </p:nvGraphicFramePr>
        <p:xfrm>
          <a:off x="685800" y="1828800"/>
          <a:ext cx="7846640" cy="44016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3320"/>
                <a:gridCol w="3923320"/>
              </a:tblGrid>
              <a:tr h="10924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传统思维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现代思维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1227840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基本不做实验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强调实验的重要性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1152128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严重受感官和脑机能局限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从多方面克服感官和脑机能的局限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929205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缺乏批判性思维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有批判性思维</a:t>
                      </a:r>
                      <a:endParaRPr lang="zh-CN" altLang="en-US" sz="28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谢谢大家！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西方对手工劳动态度的转变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古希腊哲人：鄙视劳动</a:t>
            </a:r>
          </a:p>
        </p:txBody>
      </p:sp>
      <p:pic>
        <p:nvPicPr>
          <p:cNvPr id="8" name="内容占位符 7" descr="06王境泽.jp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57200" y="2635448"/>
            <a:ext cx="4040188" cy="3030141"/>
          </a:xfrm>
        </p:spPr>
      </p:pic>
      <p:sp>
        <p:nvSpPr>
          <p:cNvPr id="6" name="文本占位符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CN" altLang="en-US" dirty="0" smtClean="0"/>
              <a:t>基督教：以劳动为赎罪手段</a:t>
            </a:r>
            <a:endParaRPr lang="zh-CN" altLang="en-US" dirty="0"/>
          </a:p>
        </p:txBody>
      </p:sp>
      <p:pic>
        <p:nvPicPr>
          <p:cNvPr id="9" name="内容占位符 8" descr="06王境泽2.jpg"/>
          <p:cNvPicPr>
            <a:picLocks noGrp="1" noChangeAspect="1"/>
          </p:cNvPicPr>
          <p:nvPr>
            <p:ph sz="quarter" idx="4"/>
          </p:nvPr>
        </p:nvPicPr>
        <p:blipFill>
          <a:blip r:embed="rId3" cstate="print"/>
          <a:stretch>
            <a:fillRect/>
          </a:stretch>
        </p:blipFill>
        <p:spPr>
          <a:xfrm>
            <a:off x="4645025" y="2600010"/>
            <a:ext cx="4041775" cy="3101017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实验的弘扬者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罗杰</a:t>
            </a:r>
            <a:r>
              <a:rPr lang="en-US" altLang="zh-CN" dirty="0" smtClean="0"/>
              <a:t>·</a:t>
            </a:r>
            <a:r>
              <a:rPr lang="zh-CN" altLang="en-US" dirty="0" smtClean="0"/>
              <a:t>培根</a:t>
            </a:r>
            <a:endParaRPr lang="en-US" altLang="zh-CN" dirty="0" smtClean="0"/>
          </a:p>
          <a:p>
            <a:r>
              <a:rPr lang="en-US" altLang="zh-CN" dirty="0" smtClean="0"/>
              <a:t>Roger Bacon</a:t>
            </a:r>
          </a:p>
          <a:p>
            <a:r>
              <a:rPr lang="zh-CN" altLang="en-US" dirty="0" smtClean="0"/>
              <a:t>约</a:t>
            </a:r>
            <a:r>
              <a:rPr lang="en-US" altLang="zh-CN" dirty="0" smtClean="0"/>
              <a:t>1214–1293</a:t>
            </a:r>
          </a:p>
          <a:p>
            <a:r>
              <a:rPr lang="zh-CN" altLang="en-US" dirty="0" smtClean="0"/>
              <a:t>唯名论者</a:t>
            </a:r>
            <a:endParaRPr lang="en-US" altLang="zh-CN" dirty="0" smtClean="0"/>
          </a:p>
          <a:p>
            <a:r>
              <a:rPr lang="zh-CN" altLang="en-US" dirty="0" smtClean="0"/>
              <a:t>狂热的炼金术士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5" name="内容占位符 4" descr="06 Roger Bacon.jp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648200" y="1923947"/>
            <a:ext cx="3810000" cy="407690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实验的弘扬者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7544" y="1828800"/>
            <a:ext cx="4028256" cy="4267200"/>
          </a:xfrm>
        </p:spPr>
        <p:txBody>
          <a:bodyPr/>
          <a:lstStyle/>
          <a:p>
            <a:r>
              <a:rPr lang="zh-CN" altLang="en-US" dirty="0" smtClean="0"/>
              <a:t>弗朗西斯</a:t>
            </a:r>
            <a:r>
              <a:rPr lang="en-US" altLang="zh-CN" dirty="0" smtClean="0"/>
              <a:t>·</a:t>
            </a:r>
            <a:r>
              <a:rPr lang="zh-CN" altLang="en-US" dirty="0" smtClean="0"/>
              <a:t>培根</a:t>
            </a:r>
            <a:endParaRPr lang="en-US" altLang="zh-CN" dirty="0" smtClean="0"/>
          </a:p>
          <a:p>
            <a:r>
              <a:rPr lang="en-US" altLang="zh-CN" dirty="0" smtClean="0"/>
              <a:t>Francis Bacon</a:t>
            </a:r>
          </a:p>
          <a:p>
            <a:r>
              <a:rPr lang="en-US" altLang="zh-CN" dirty="0" smtClean="0"/>
              <a:t>1561–1626</a:t>
            </a:r>
          </a:p>
          <a:p>
            <a:r>
              <a:rPr lang="zh-CN" altLang="en-US" dirty="0" smtClean="0"/>
              <a:t>较深入地论述了实验的本质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拷问人工自然</a:t>
            </a:r>
            <a:endParaRPr lang="en-US" altLang="zh-CN" dirty="0" smtClean="0"/>
          </a:p>
          <a:p>
            <a:r>
              <a:rPr lang="zh-CN" altLang="en-US" dirty="0" smtClean="0"/>
              <a:t>“知识就是力量”</a:t>
            </a:r>
            <a:endParaRPr lang="en-US" altLang="zh-CN" dirty="0" smtClean="0"/>
          </a:p>
          <a:p>
            <a:r>
              <a:rPr lang="en-US" altLang="zh-CN" dirty="0" err="1" smtClean="0"/>
              <a:t>ipsa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scientia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potestas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est</a:t>
            </a:r>
            <a:endParaRPr lang="zh-CN" altLang="en-US" dirty="0"/>
          </a:p>
        </p:txBody>
      </p:sp>
      <p:pic>
        <p:nvPicPr>
          <p:cNvPr id="5" name="内容占位符 4" descr="06-Somer_Francis_Bacon.jp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815033" y="1828800"/>
            <a:ext cx="3476334" cy="4267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实验的弘扬者</a:t>
            </a:r>
            <a:endParaRPr lang="zh-CN" altLang="en-US" dirty="0"/>
          </a:p>
        </p:txBody>
      </p:sp>
      <p:pic>
        <p:nvPicPr>
          <p:cNvPr id="5" name="内容占位符 4" descr="07牛顿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4932040" y="1844824"/>
            <a:ext cx="3516923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544" y="1844824"/>
            <a:ext cx="4172272" cy="4339208"/>
          </a:xfrm>
        </p:spPr>
        <p:txBody>
          <a:bodyPr/>
          <a:lstStyle/>
          <a:p>
            <a:r>
              <a:rPr lang="zh-CN" altLang="en-US" dirty="0" smtClean="0"/>
              <a:t>牛顿</a:t>
            </a:r>
            <a:endParaRPr lang="en-US" altLang="zh-CN" dirty="0" smtClean="0"/>
          </a:p>
          <a:p>
            <a:r>
              <a:rPr lang="en-US" altLang="zh-CN" dirty="0" smtClean="0"/>
              <a:t>Isaac Newton</a:t>
            </a:r>
          </a:p>
          <a:p>
            <a:r>
              <a:rPr lang="en-US" altLang="zh-CN" dirty="0" smtClean="0"/>
              <a:t>1642–1727</a:t>
            </a:r>
          </a:p>
          <a:p>
            <a:r>
              <a:rPr lang="zh-CN" altLang="en-US" dirty="0" smtClean="0"/>
              <a:t>以公理化体系构建名著</a:t>
            </a:r>
            <a:r>
              <a:rPr lang="en-US" altLang="zh-CN" dirty="0" smtClean="0"/>
              <a:t>《</a:t>
            </a:r>
            <a:r>
              <a:rPr lang="zh-CN" altLang="en-US" dirty="0" smtClean="0"/>
              <a:t>自然哲学的数学原理</a:t>
            </a:r>
            <a:r>
              <a:rPr lang="en-US" altLang="zh-CN" dirty="0" smtClean="0"/>
              <a:t>》</a:t>
            </a:r>
          </a:p>
          <a:p>
            <a:r>
              <a:rPr lang="zh-CN" altLang="en-US" dirty="0" smtClean="0"/>
              <a:t>狂热的炼金术士</a:t>
            </a:r>
            <a:endParaRPr lang="en-US" altLang="zh-CN" dirty="0" smtClean="0"/>
          </a:p>
          <a:p>
            <a:r>
              <a:rPr lang="zh-CN" altLang="en-US" dirty="0" smtClean="0"/>
              <a:t>也希望他的理论能应用于实践</a:t>
            </a:r>
            <a:endParaRPr lang="en-US" altLang="zh-CN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西方科学的三种传统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467544" y="1628800"/>
          <a:ext cx="8208910" cy="4824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/>
                <a:gridCol w="1656184"/>
                <a:gridCol w="1656184"/>
                <a:gridCol w="1728192"/>
                <a:gridCol w="1944214"/>
              </a:tblGrid>
              <a:tr h="120613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类别</a:t>
                      </a:r>
                      <a:endParaRPr lang="zh-CN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古典科学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培根科学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博物学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120613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特色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重视思辨性，重视统一性理论的提出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重视数学的运用和对量的分析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重视实验和应用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重视对自然物和自然现象的描述和记录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120613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思想来源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米利都学派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毕达哥拉斯学派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人类中心主义</a:t>
                      </a:r>
                      <a:endParaRPr lang="en-US" altLang="zh-CN" dirty="0" smtClean="0"/>
                    </a:p>
                    <a:p>
                      <a:pPr algn="ctr"/>
                      <a:r>
                        <a:rPr lang="zh-CN" altLang="en-US" dirty="0" smtClean="0"/>
                        <a:t>劳动赎罪论</a:t>
                      </a:r>
                      <a:endParaRPr lang="en-US" altLang="zh-CN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人类先天本能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12061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19</a:t>
                      </a:r>
                      <a:r>
                        <a:rPr lang="zh-CN" altLang="en-US" dirty="0" smtClean="0"/>
                        <a:t>世纪的代表学科</a:t>
                      </a:r>
                      <a:endParaRPr lang="zh-CN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数学，力学，光学，天文学，化学（原子论）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热学，电学，磁学，化学（元素论）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地球科学，生命科学</a:t>
                      </a:r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天文学</a:t>
            </a:r>
            <a:endParaRPr lang="zh-CN" altLang="en-US" dirty="0"/>
          </a:p>
        </p:txBody>
      </p:sp>
      <p:pic>
        <p:nvPicPr>
          <p:cNvPr id="5" name="内容占位符 4" descr="09拉普拉斯像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89599" y="1828800"/>
            <a:ext cx="3202402" cy="4267200"/>
          </a:xfrm>
        </p:spPr>
      </p:pic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Pierre-Simon de Laplace (1749–1827)</a:t>
            </a:r>
          </a:p>
          <a:p>
            <a:r>
              <a:rPr lang="en-US" altLang="zh-CN" dirty="0" smtClean="0"/>
              <a:t>1799–1825</a:t>
            </a:r>
            <a:r>
              <a:rPr lang="zh-CN" altLang="en-US" dirty="0" smtClean="0"/>
              <a:t>出版</a:t>
            </a:r>
            <a:r>
              <a:rPr lang="en-US" altLang="zh-CN" dirty="0" smtClean="0"/>
              <a:t>《</a:t>
            </a:r>
            <a:r>
              <a:rPr lang="zh-CN" altLang="en-US" dirty="0" smtClean="0"/>
              <a:t>天体力学</a:t>
            </a:r>
            <a:r>
              <a:rPr lang="en-US" altLang="zh-CN" dirty="0" smtClean="0"/>
              <a:t>》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工业">
  <a:themeElements>
    <a:clrScheme name="TR_0704 print PowerPlugs Templates for PowerPoint 15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A8A4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D1CFAA"/>
      </a:accent5>
      <a:accent6>
        <a:srgbClr val="8AB900"/>
      </a:accent6>
      <a:hlink>
        <a:srgbClr val="FF9933"/>
      </a:hlink>
      <a:folHlink>
        <a:srgbClr val="808080"/>
      </a:folHlink>
    </a:clrScheme>
    <a:fontScheme name="TR_0704 print PowerPlugs Templates for PowerPo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TR_0704 print PowerPlugs Templates for PowerPo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3">
        <a:dk1>
          <a:srgbClr val="000000"/>
        </a:dk1>
        <a:lt1>
          <a:srgbClr val="FFFFFF"/>
        </a:lt1>
        <a:dk2>
          <a:srgbClr val="66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14">
        <a:dk1>
          <a:srgbClr val="336699"/>
        </a:dk1>
        <a:lt1>
          <a:srgbClr val="FFFFFF"/>
        </a:lt1>
        <a:dk2>
          <a:srgbClr val="000000"/>
        </a:dk2>
        <a:lt2>
          <a:srgbClr val="FFFFFF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5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A8A4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D1CFAA"/>
        </a:accent5>
        <a:accent6>
          <a:srgbClr val="8AB900"/>
        </a:accent6>
        <a:hlink>
          <a:srgbClr val="FF9933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工业</Template>
  <TotalTime>3759</TotalTime>
  <Words>871</Words>
  <Application>Microsoft Office PowerPoint</Application>
  <PresentationFormat>全屏显示(4:3)</PresentationFormat>
  <Paragraphs>175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2" baseType="lpstr">
      <vt:lpstr>宋体</vt:lpstr>
      <vt:lpstr>微软雅黑</vt:lpstr>
      <vt:lpstr>Arial</vt:lpstr>
      <vt:lpstr>工业</vt:lpstr>
      <vt:lpstr>突破感官限制</vt:lpstr>
      <vt:lpstr>现代科学的起源</vt:lpstr>
      <vt:lpstr>实验的弘扬者</vt:lpstr>
      <vt:lpstr>西方对手工劳动态度的转变</vt:lpstr>
      <vt:lpstr>实验的弘扬者</vt:lpstr>
      <vt:lpstr>实验的弘扬者</vt:lpstr>
      <vt:lpstr>实验的弘扬者</vt:lpstr>
      <vt:lpstr>西方科学的三种传统</vt:lpstr>
      <vt:lpstr>天文学</vt:lpstr>
      <vt:lpstr>天文学</vt:lpstr>
      <vt:lpstr>电学</vt:lpstr>
      <vt:lpstr>电学</vt:lpstr>
      <vt:lpstr>电学</vt:lpstr>
      <vt:lpstr>电学</vt:lpstr>
      <vt:lpstr>电学</vt:lpstr>
      <vt:lpstr>电学</vt:lpstr>
      <vt:lpstr>实验的归因问题</vt:lpstr>
      <vt:lpstr>实验的归因问题</vt:lpstr>
      <vt:lpstr>实验的归因问题</vt:lpstr>
      <vt:lpstr>第一个对比临床实验</vt:lpstr>
      <vt:lpstr>感官不一定可靠</vt:lpstr>
      <vt:lpstr>感官不一定可靠</vt:lpstr>
      <vt:lpstr>感官不一定可靠</vt:lpstr>
      <vt:lpstr>感觉不一定可靠</vt:lpstr>
      <vt:lpstr>感觉不一定可靠</vt:lpstr>
      <vt:lpstr>感官不一定可靠</vt:lpstr>
      <vt:lpstr>感官不一定可靠</vt:lpstr>
      <vt:lpstr>关于实验的现代思维</vt:lpstr>
      <vt:lpstr>关于实验的现代思维</vt:lpstr>
      <vt:lpstr>观察渗透着理论</vt:lpstr>
      <vt:lpstr>观察渗透着理论</vt:lpstr>
      <vt:lpstr>观察渗透着理论</vt:lpstr>
      <vt:lpstr>观察渗透着理论</vt:lpstr>
      <vt:lpstr>实验的外部效度问题</vt:lpstr>
      <vt:lpstr>批判性思维</vt:lpstr>
      <vt:lpstr>批判性思维</vt:lpstr>
      <vt:lpstr>现代思维和传统思维对比（六）</vt:lpstr>
      <vt:lpstr>谢谢大家！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突破感官限制</dc:title>
  <dc:creator>Benjamin Liu</dc:creator>
  <cp:lastModifiedBy>Benjamin Liu</cp:lastModifiedBy>
  <cp:revision>43</cp:revision>
  <dcterms:created xsi:type="dcterms:W3CDTF">2018-04-02T01:52:44Z</dcterms:created>
  <dcterms:modified xsi:type="dcterms:W3CDTF">2020-10-19T06:46:18Z</dcterms:modified>
</cp:coreProperties>
</file>

<file path=docProps/thumbnail.jpeg>
</file>